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9" r:id="rId3"/>
    <p:sldId id="270" r:id="rId4"/>
    <p:sldId id="282" r:id="rId5"/>
    <p:sldId id="275" r:id="rId6"/>
    <p:sldId id="272" r:id="rId7"/>
    <p:sldId id="280" r:id="rId8"/>
    <p:sldId id="257" r:id="rId9"/>
  </p:sldIdLst>
  <p:sldSz cx="9144000" cy="5143500" type="screen16x9"/>
  <p:notesSz cx="6858000" cy="9144000"/>
  <p:embeddedFontLst>
    <p:embeddedFont>
      <p:font typeface="Inter" panose="020B0604020202020204" charset="0"/>
      <p:regular r:id="rId11"/>
      <p:bold r:id="rId12"/>
    </p:embeddedFont>
    <p:embeddedFont>
      <p:font typeface="Inter SemiBold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D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4A8B8-0127-498B-895E-C38821126BEE}" v="68" dt="2024-06-14T09:18:07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86381" autoAdjust="0"/>
  </p:normalViewPr>
  <p:slideViewPr>
    <p:cSldViewPr snapToGrid="0">
      <p:cViewPr varScale="1">
        <p:scale>
          <a:sx n="151" d="100"/>
          <a:sy n="151" d="100"/>
        </p:scale>
        <p:origin x="86" y="96"/>
      </p:cViewPr>
      <p:guideLst/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QAgW2PnA26K1B_kT7taHDvyLYgqLAoaKfjoNPBV29c/edit?usp=shar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linkedin.com/events/demoday-54-d-couvrezdequoinos-l7200779725894492160/theater/" TargetMode="External"/><Relationship Id="rId5" Type="http://schemas.openxmlformats.org/officeDocument/2006/relationships/hyperlink" Target="https://docs.google.com/spreadsheets/d/1X3DMSP5GmzHSv1KsabI_9P6KcGh0e_pZ8MkJz2bZrvg/edit?usp=sharing" TargetMode="External"/><Relationship Id="rId4" Type="http://schemas.openxmlformats.org/officeDocument/2006/relationships/hyperlink" Target="https://docs.google.com/presentation/d/15fl2DkXq3QWOVrYPi_1tHhvFuwk54DMZ4N-HKu_innA/edit?usp=sharing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bhamgoel27/dermn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Deck de présentation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1" i="0" dirty="0">
                <a:effectLst/>
                <a:latin typeface="inherit"/>
              </a:rPr>
              <a:t>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3" tooltip="https://docs.google.com/presentation/d/1KQAgW2PnA26K1B_kT7taHDvyLYgqLAoaKfjoNPBV29c/edit?usp=sharing"/>
              </a:rPr>
              <a:t>https://docs.google.com/presentation/d/1KQAgW2PnA26K1B_kT7taHDvyLYgqLAoaKfjoNPBV29c/edit?usp=sharing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Template pour les slides :</a:t>
            </a:r>
            <a:r>
              <a:rPr lang="fr-FR" b="0" i="0" dirty="0">
                <a:effectLst/>
                <a:latin typeface="inherit"/>
              </a:rPr>
              <a:t> </a:t>
            </a:r>
            <a:r>
              <a:rPr lang="fr-FR" b="0" i="0" dirty="0">
                <a:effectLst/>
                <a:latin typeface="inherit"/>
                <a:hlinkClick r:id="rId4" tooltip="https://docs.google.com/presentation/d/15fl2DkXq3QWOVrYPi_1tHhvFuwk54DMZ4N-HKu_innA/edit?usp=sharing"/>
              </a:rPr>
              <a:t>https://docs.google.com/presentation/d/15fl2DkXq3QWOVrYPi_1tHhvFuwk54DMZ4N-HKu_innA/edit?usp=sharing</a:t>
            </a:r>
            <a:r>
              <a:rPr lang="fr-FR" b="0" i="0" dirty="0">
                <a:effectLst/>
                <a:latin typeface="gg sans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 err="1">
                <a:effectLst/>
                <a:latin typeface="inherit"/>
              </a:rPr>
              <a:t>Gsheet</a:t>
            </a:r>
            <a:r>
              <a:rPr lang="fr-FR" b="1" i="0" dirty="0">
                <a:effectLst/>
                <a:latin typeface="inherit"/>
              </a:rPr>
              <a:t> de suivi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5" tooltip="https://docs.google.com/spreadsheets/d/1X3DMSP5GmzHSv1KsabI_9P6KcGh0e_pZ8MkJz2bZrvg/edit?usp=sharing"/>
              </a:rPr>
              <a:t>https://docs.google.com/spreadsheets/d/1X3DMSP5GmzHSv1KsabI_9P6KcGh0e_pZ8MkJz2bZrvg/edit?usp=sharing</a:t>
            </a:r>
            <a:endParaRPr lang="fr-FR" b="0" i="0" dirty="0"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inherit"/>
              </a:rPr>
              <a:t>Lien de diffusion du </a:t>
            </a:r>
            <a:r>
              <a:rPr lang="fr-FR" b="1" i="0" dirty="0" err="1">
                <a:effectLst/>
                <a:latin typeface="inherit"/>
              </a:rPr>
              <a:t>DemoDay</a:t>
            </a:r>
            <a:r>
              <a:rPr lang="fr-FR" b="0" i="0" dirty="0">
                <a:effectLst/>
                <a:latin typeface="inherit"/>
              </a:rPr>
              <a:t> : </a:t>
            </a:r>
            <a:r>
              <a:rPr lang="fr-FR" b="0" i="0" dirty="0">
                <a:effectLst/>
                <a:latin typeface="inherit"/>
                <a:hlinkClick r:id="rId6" tooltip="https://www.linkedin.com/events/demoday-54-d-couvrezdequoinos-l7200779725894492160/theater/"/>
              </a:rPr>
              <a:t>https://www.linkedin.com/events/demoday-54-d-couvrezdequoinos-l7200779725894492160/theater/</a:t>
            </a:r>
            <a:endParaRPr lang="fr-FR" b="0" i="0" dirty="0">
              <a:effectLst/>
              <a:latin typeface="inher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fr-F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-FR" dirty="0"/>
              <a:t>Aurélie 13 06 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Structure ok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SVP montrez-nous des images tirées du dataset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vous n'avez pas prévu de démo de la super app de @Quentin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prévoyez un peu plus de détails sur l'évaluation du modèle et les limites : est-ce qu'on pourrait utiliser votre modèle pour dépister les maladies ? qu'est-ce qu'il manquerait ?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inherit"/>
              </a:rPr>
              <a:t>terminez par les perspectives : si vous aviez plus de temps, qu'est-ce que vous feriez ensuite 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1325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fr-FR" sz="1100" b="0" u="sng" strike="noStrike" spc="-1" dirty="0">
                <a:solidFill>
                  <a:srgbClr val="0000EE"/>
                </a:solidFill>
                <a:uFillTx/>
                <a:latin typeface="Arial"/>
                <a:hlinkClick r:id="rId3"/>
              </a:rPr>
              <a:t>https://www.kaggle.com/datasets/shubhamgoel27/dermnet</a:t>
            </a:r>
            <a:br>
              <a:rPr lang="fr-FR" sz="1100" dirty="0"/>
            </a:br>
            <a:r>
              <a:rPr lang="fr-FR" sz="1100" b="0" strike="noStrike" spc="-1" dirty="0">
                <a:solidFill>
                  <a:srgbClr val="000000"/>
                </a:solidFill>
                <a:latin typeface="Arial"/>
              </a:rPr>
              <a:t>Seulement des images de peaux malades </a:t>
            </a:r>
            <a:r>
              <a:rPr lang="fr-FR" sz="11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► peaux saines</a:t>
            </a:r>
            <a:endParaRPr lang="fr-FR" sz="11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9697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24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76040" y="4268249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1100" noProof="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" y="4589378"/>
            <a:ext cx="353945" cy="3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000" noProof="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SkinCheck</a:t>
            </a:r>
            <a:endParaRPr lang="en-US" sz="4000" noProof="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645EA4E-A77A-5EF1-EED3-1372E35A2C28}"/>
              </a:ext>
            </a:extLst>
          </p:cNvPr>
          <p:cNvSpPr txBox="1"/>
          <p:nvPr/>
        </p:nvSpPr>
        <p:spPr>
          <a:xfrm>
            <a:off x="844500" y="291316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1" dirty="0"/>
              <a:t>Trust does not preclude control</a:t>
            </a:r>
            <a:endParaRPr lang="fr-FR" sz="15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C27DA-8353-F700-2955-66E977FC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– Use case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7ACDDC-32D5-0EDF-1E45-F3E3420D6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Acné chez l'ado : comment camoufler proprement ses boutons ?">
            <a:extLst>
              <a:ext uri="{FF2B5EF4-FFF2-40B4-BE49-F238E27FC236}">
                <a16:creationId xmlns:a16="http://schemas.microsoft.com/office/drawing/2014/main" id="{E9026A2E-725A-01A9-116E-329F037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76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éger bébé des moustiques : risques, démangeaisons, allergies : Femme  Actuelle Le MAG">
            <a:extLst>
              <a:ext uri="{FF2B5EF4-FFF2-40B4-BE49-F238E27FC236}">
                <a16:creationId xmlns:a16="http://schemas.microsoft.com/office/drawing/2014/main" id="{58094300-20F9-1C6A-FD4D-E6F3302C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595332" cy="19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let d'humeur : Les mains de ma grand-mère | Le Reflet">
            <a:extLst>
              <a:ext uri="{FF2B5EF4-FFF2-40B4-BE49-F238E27FC236}">
                <a16:creationId xmlns:a16="http://schemas.microsoft.com/office/drawing/2014/main" id="{BED7FCD0-D53B-021B-E0CF-806F4E32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10" y="1152475"/>
            <a:ext cx="2891790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290B4339-5149-2E2B-3CA0-5EAD508A02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65CACB-E15B-A73A-223D-213E5CC1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80" y="1030224"/>
            <a:ext cx="2510028" cy="25100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3EB4140-413B-1909-F017-C86DCD06A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2237704"/>
            <a:ext cx="4028131" cy="402813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73D00F37-12DF-CC26-1DB0-B211D991DD0B}"/>
              </a:ext>
            </a:extLst>
          </p:cNvPr>
          <p:cNvGrpSpPr/>
          <p:nvPr/>
        </p:nvGrpSpPr>
        <p:grpSpPr>
          <a:xfrm>
            <a:off x="4423771" y="78486"/>
            <a:ext cx="3230880" cy="4986528"/>
            <a:chOff x="4423771" y="78486"/>
            <a:chExt cx="3230880" cy="4986528"/>
          </a:xfrm>
        </p:grpSpPr>
        <p:pic>
          <p:nvPicPr>
            <p:cNvPr id="4106" name="Picture 10" descr="Test Samsung Galaxy Note 20 Ultra 5G : pour le meilleur et pour le pire">
              <a:extLst>
                <a:ext uri="{FF2B5EF4-FFF2-40B4-BE49-F238E27FC236}">
                  <a16:creationId xmlns:a16="http://schemas.microsoft.com/office/drawing/2014/main" id="{66C379E0-2F7A-54CB-E92F-98FA3CCFF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7" t="3052" r="20668"/>
            <a:stretch/>
          </p:blipFill>
          <p:spPr bwMode="auto">
            <a:xfrm>
              <a:off x="4423771" y="78486"/>
              <a:ext cx="3230880" cy="4986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B44157A-DBC3-ED30-AED2-07B69BBEC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270" y="415749"/>
              <a:ext cx="1847199" cy="333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15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8882719-D0A3-5B55-C871-F003AC1A6FBE}"/>
              </a:ext>
            </a:extLst>
          </p:cNvPr>
          <p:cNvSpPr/>
          <p:nvPr/>
        </p:nvSpPr>
        <p:spPr>
          <a:xfrm>
            <a:off x="3350799" y="1569428"/>
            <a:ext cx="1685411" cy="271459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127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Making of</a:t>
            </a:r>
          </a:p>
        </p:txBody>
      </p:sp>
      <p:pic>
        <p:nvPicPr>
          <p:cNvPr id="5" name="Graphique 4" descr="Ordinateur avec un remplissage uni">
            <a:extLst>
              <a:ext uri="{FF2B5EF4-FFF2-40B4-BE49-F238E27FC236}">
                <a16:creationId xmlns:a16="http://schemas.microsoft.com/office/drawing/2014/main" id="{171BDF44-7979-BAC1-BA99-65B541D80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2064" y="3678300"/>
            <a:ext cx="602880" cy="602880"/>
          </a:xfrm>
          <a:prstGeom prst="rect">
            <a:avLst/>
          </a:prstGeom>
        </p:spPr>
      </p:pic>
      <p:pic>
        <p:nvPicPr>
          <p:cNvPr id="6" name="Picture 2" descr="Serveur de données - Icônes la mise en réseau gratuites">
            <a:extLst>
              <a:ext uri="{FF2B5EF4-FFF2-40B4-BE49-F238E27FC236}">
                <a16:creationId xmlns:a16="http://schemas.microsoft.com/office/drawing/2014/main" id="{B7942790-0D7C-2AFF-BB97-F11C2707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21" y="2519162"/>
            <a:ext cx="867498" cy="8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1D7ABDEC-5A23-ECDF-0311-34001DB556DB}"/>
              </a:ext>
            </a:extLst>
          </p:cNvPr>
          <p:cNvGrpSpPr/>
          <p:nvPr/>
        </p:nvGrpSpPr>
        <p:grpSpPr>
          <a:xfrm>
            <a:off x="5683522" y="2523515"/>
            <a:ext cx="996504" cy="867498"/>
            <a:chOff x="5683522" y="2523515"/>
            <a:chExt cx="996504" cy="867498"/>
          </a:xfrm>
        </p:grpSpPr>
        <p:pic>
          <p:nvPicPr>
            <p:cNvPr id="4" name="Picture 2" descr="Serveur de données - Icônes la mise en réseau gratuites">
              <a:extLst>
                <a:ext uri="{FF2B5EF4-FFF2-40B4-BE49-F238E27FC236}">
                  <a16:creationId xmlns:a16="http://schemas.microsoft.com/office/drawing/2014/main" id="{717F07D8-AB39-1663-2BCF-301A9A738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2528" y="2523515"/>
              <a:ext cx="867498" cy="86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que 6" descr="Base de données avec un remplissage uni">
              <a:extLst>
                <a:ext uri="{FF2B5EF4-FFF2-40B4-BE49-F238E27FC236}">
                  <a16:creationId xmlns:a16="http://schemas.microsoft.com/office/drawing/2014/main" id="{C912B127-9006-2475-358D-D9BA774A9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3522" y="2982700"/>
              <a:ext cx="382575" cy="382575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4722831-7D4F-84F9-2575-CBF76C7F93C3}"/>
              </a:ext>
            </a:extLst>
          </p:cNvPr>
          <p:cNvSpPr txBox="1"/>
          <p:nvPr/>
        </p:nvSpPr>
        <p:spPr>
          <a:xfrm>
            <a:off x="159604" y="3149831"/>
            <a:ext cx="598561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/>
              <a:t>Data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E5CC60F-E55F-BB01-045D-DB2636F3D02F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469219" y="2948139"/>
            <a:ext cx="846859" cy="477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938E05-1E91-AB1C-333D-CBB158AF05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36210" y="2957264"/>
            <a:ext cx="776318" cy="517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064AB111-5E64-B0CE-170E-10ADD415D98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246277" y="3391013"/>
            <a:ext cx="6635" cy="65058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que 32" descr="Ordinateur avec un remplissage uni">
            <a:extLst>
              <a:ext uri="{FF2B5EF4-FFF2-40B4-BE49-F238E27FC236}">
                <a16:creationId xmlns:a16="http://schemas.microsoft.com/office/drawing/2014/main" id="{BCAC1AA9-5DC8-F914-5F46-7AB93D73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4140" y="2612419"/>
            <a:ext cx="685800" cy="685800"/>
          </a:xfrm>
          <a:prstGeom prst="rect">
            <a:avLst/>
          </a:prstGeom>
        </p:spPr>
      </p:pic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12D15A-4AC2-F142-7374-BF328BB1026B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 flipV="1">
            <a:off x="6680026" y="2955319"/>
            <a:ext cx="1004114" cy="19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Groupe 1030">
            <a:extLst>
              <a:ext uri="{FF2B5EF4-FFF2-40B4-BE49-F238E27FC236}">
                <a16:creationId xmlns:a16="http://schemas.microsoft.com/office/drawing/2014/main" id="{27408B37-7571-659D-5374-18E36A087DF5}"/>
              </a:ext>
            </a:extLst>
          </p:cNvPr>
          <p:cNvGrpSpPr/>
          <p:nvPr/>
        </p:nvGrpSpPr>
        <p:grpSpPr>
          <a:xfrm>
            <a:off x="1523737" y="3421814"/>
            <a:ext cx="951106" cy="435318"/>
            <a:chOff x="1918907" y="2319014"/>
            <a:chExt cx="951106" cy="4353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915136-7F52-0861-8BFB-648DDFFB0CDE}"/>
                </a:ext>
              </a:extLst>
            </p:cNvPr>
            <p:cNvSpPr/>
            <p:nvPr/>
          </p:nvSpPr>
          <p:spPr>
            <a:xfrm>
              <a:off x="1918907" y="2533806"/>
              <a:ext cx="951105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S3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9E35FDB-22AC-7F4D-2AE0-1F1272A4399D}"/>
                </a:ext>
              </a:extLst>
            </p:cNvPr>
            <p:cNvSpPr txBox="1"/>
            <p:nvPr/>
          </p:nvSpPr>
          <p:spPr>
            <a:xfrm>
              <a:off x="1918908" y="2319014"/>
              <a:ext cx="951105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Storing</a:t>
              </a:r>
              <a:endParaRPr lang="fr-FR" sz="8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D725BF-90E5-1579-3A48-8DC4BFCF831D}"/>
              </a:ext>
            </a:extLst>
          </p:cNvPr>
          <p:cNvGrpSpPr/>
          <p:nvPr/>
        </p:nvGrpSpPr>
        <p:grpSpPr>
          <a:xfrm>
            <a:off x="6025630" y="3826151"/>
            <a:ext cx="1151805" cy="795059"/>
            <a:chOff x="6025630" y="3826151"/>
            <a:chExt cx="1151805" cy="79505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77BD90E-61C7-545A-7D6C-41BFE296E3FA}"/>
                </a:ext>
              </a:extLst>
            </p:cNvPr>
            <p:cNvGrpSpPr/>
            <p:nvPr/>
          </p:nvGrpSpPr>
          <p:grpSpPr>
            <a:xfrm>
              <a:off x="6025630" y="3935410"/>
              <a:ext cx="685800" cy="685800"/>
              <a:chOff x="3518477" y="2676206"/>
              <a:chExt cx="685800" cy="685800"/>
            </a:xfrm>
          </p:grpSpPr>
          <p:pic>
            <p:nvPicPr>
              <p:cNvPr id="25" name="Graphique 24" descr="Ordinateur avec un remplissage uni">
                <a:extLst>
                  <a:ext uri="{FF2B5EF4-FFF2-40B4-BE49-F238E27FC236}">
                    <a16:creationId xmlns:a16="http://schemas.microsoft.com/office/drawing/2014/main" id="{58B98C6B-4E84-6906-C69F-F03FE7557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18477" y="2676206"/>
                <a:ext cx="685800" cy="6858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3C959D3F-A7DE-F337-430A-38BE1E9A4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4735" y="2860818"/>
                <a:ext cx="305329" cy="228556"/>
              </a:xfrm>
              <a:prstGeom prst="rect">
                <a:avLst/>
              </a:prstGeom>
            </p:spPr>
          </p:pic>
        </p:grp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11D03E1-FE63-49A3-4D06-E97A1449DFC3}"/>
                </a:ext>
              </a:extLst>
            </p:cNvPr>
            <p:cNvSpPr txBox="1"/>
            <p:nvPr/>
          </p:nvSpPr>
          <p:spPr>
            <a:xfrm>
              <a:off x="6375362" y="3826151"/>
              <a:ext cx="802073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Monitoring</a:t>
              </a:r>
            </a:p>
          </p:txBody>
        </p:sp>
      </p:grpSp>
      <p:grpSp>
        <p:nvGrpSpPr>
          <p:cNvPr id="1027" name="Groupe 1026">
            <a:extLst>
              <a:ext uri="{FF2B5EF4-FFF2-40B4-BE49-F238E27FC236}">
                <a16:creationId xmlns:a16="http://schemas.microsoft.com/office/drawing/2014/main" id="{9C71DFE7-C00D-9221-C068-D6B6C4D74F1C}"/>
              </a:ext>
            </a:extLst>
          </p:cNvPr>
          <p:cNvGrpSpPr/>
          <p:nvPr/>
        </p:nvGrpSpPr>
        <p:grpSpPr>
          <a:xfrm>
            <a:off x="4253107" y="881702"/>
            <a:ext cx="1115165" cy="650767"/>
            <a:chOff x="4082059" y="570089"/>
            <a:chExt cx="1115165" cy="65076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EC46BE-0F3E-CD8B-03B9-18067334CF89}"/>
                </a:ext>
              </a:extLst>
            </p:cNvPr>
            <p:cNvSpPr/>
            <p:nvPr/>
          </p:nvSpPr>
          <p:spPr>
            <a:xfrm>
              <a:off x="4082060" y="785799"/>
              <a:ext cx="1115164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EC2 </a:t>
              </a:r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others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0D268CB-4B06-33FC-48AF-159E508BF0C9}"/>
                </a:ext>
              </a:extLst>
            </p:cNvPr>
            <p:cNvSpPr txBox="1"/>
            <p:nvPr/>
          </p:nvSpPr>
          <p:spPr>
            <a:xfrm>
              <a:off x="4082059" y="1005412"/>
              <a:ext cx="1115164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MLFlow</a:t>
              </a:r>
              <a:r>
                <a:rPr lang="fr-FR" dirty="0"/>
                <a:t> </a:t>
              </a:r>
              <a:r>
                <a:rPr lang="fr-FR" dirty="0" err="1"/>
                <a:t>projects</a:t>
              </a:r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5B6C5E1-6C57-B98B-0DA8-28B9893D188A}"/>
                </a:ext>
              </a:extLst>
            </p:cNvPr>
            <p:cNvSpPr txBox="1"/>
            <p:nvPr/>
          </p:nvSpPr>
          <p:spPr>
            <a:xfrm>
              <a:off x="4082059" y="570089"/>
              <a:ext cx="1115164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/>
                <a:t>Training</a:t>
              </a:r>
            </a:p>
          </p:txBody>
        </p:sp>
      </p:grpSp>
      <p:pic>
        <p:nvPicPr>
          <p:cNvPr id="47" name="Graphique 46" descr="Nuage avec un remplissage uni">
            <a:extLst>
              <a:ext uri="{FF2B5EF4-FFF2-40B4-BE49-F238E27FC236}">
                <a16:creationId xmlns:a16="http://schemas.microsoft.com/office/drawing/2014/main" id="{EAA36F96-0FAE-1D0A-E12A-AA22913FAB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634" y="2615657"/>
            <a:ext cx="664963" cy="664963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E30BA35-B98E-D8A5-C9E9-90092CB10684}"/>
              </a:ext>
            </a:extLst>
          </p:cNvPr>
          <p:cNvGrpSpPr/>
          <p:nvPr/>
        </p:nvGrpSpPr>
        <p:grpSpPr>
          <a:xfrm>
            <a:off x="4744057" y="3663044"/>
            <a:ext cx="1048354" cy="1016278"/>
            <a:chOff x="4744057" y="3663044"/>
            <a:chExt cx="1048354" cy="1016278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C2DF18E-AC16-43EF-C64A-8E7B5B3DB147}"/>
                </a:ext>
              </a:extLst>
            </p:cNvPr>
            <p:cNvGrpSpPr/>
            <p:nvPr/>
          </p:nvGrpSpPr>
          <p:grpSpPr>
            <a:xfrm rot="20850387">
              <a:off x="4744057" y="3663044"/>
              <a:ext cx="1037697" cy="1016278"/>
              <a:chOff x="700951" y="3221919"/>
              <a:chExt cx="1037697" cy="1016278"/>
            </a:xfrm>
            <a:solidFill>
              <a:srgbClr val="C00000"/>
            </a:solidFill>
          </p:grpSpPr>
          <p:pic>
            <p:nvPicPr>
              <p:cNvPr id="54" name="Graphique 53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9A92D136-E70E-C007-E650-A2D70CD4F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4248" y="322191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que 54" descr="Ligne fléchée : faire pivoter à droite avec un remplissage uni">
                <a:extLst>
                  <a:ext uri="{FF2B5EF4-FFF2-40B4-BE49-F238E27FC236}">
                    <a16:creationId xmlns:a16="http://schemas.microsoft.com/office/drawing/2014/main" id="{C063199A-312E-B148-3C65-8FAC334CC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331277">
                <a:off x="700951" y="33237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2D4720D-D86B-CDF4-BA54-47094D836E44}"/>
                </a:ext>
              </a:extLst>
            </p:cNvPr>
            <p:cNvSpPr txBox="1"/>
            <p:nvPr/>
          </p:nvSpPr>
          <p:spPr>
            <a:xfrm>
              <a:off x="5263911" y="4401866"/>
              <a:ext cx="528500" cy="184666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00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dirty="0" err="1"/>
                <a:t>Iterate</a:t>
              </a:r>
              <a:endParaRPr lang="fr-FR" dirty="0"/>
            </a:p>
          </p:txBody>
        </p:sp>
      </p:grpSp>
      <p:pic>
        <p:nvPicPr>
          <p:cNvPr id="60" name="Image 59">
            <a:extLst>
              <a:ext uri="{FF2B5EF4-FFF2-40B4-BE49-F238E27FC236}">
                <a16:creationId xmlns:a16="http://schemas.microsoft.com/office/drawing/2014/main" id="{7CB98866-60DE-CAB4-E3DA-4474A06D043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118" t="7108" r="12015" b="4195"/>
          <a:stretch/>
        </p:blipFill>
        <p:spPr>
          <a:xfrm>
            <a:off x="8312689" y="3196437"/>
            <a:ext cx="273554" cy="285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pu - Icônes ordinateur gratuites">
            <a:extLst>
              <a:ext uri="{FF2B5EF4-FFF2-40B4-BE49-F238E27FC236}">
                <a16:creationId xmlns:a16="http://schemas.microsoft.com/office/drawing/2014/main" id="{0728D59F-5B9E-737F-DE8A-66952464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80" y="3004849"/>
            <a:ext cx="525248" cy="52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BAF9EED9-AED1-DC68-2DCE-26FB79C6239A}"/>
              </a:ext>
            </a:extLst>
          </p:cNvPr>
          <p:cNvGrpSpPr/>
          <p:nvPr/>
        </p:nvGrpSpPr>
        <p:grpSpPr>
          <a:xfrm>
            <a:off x="7811770" y="2090576"/>
            <a:ext cx="874209" cy="630045"/>
            <a:chOff x="7847330" y="2494196"/>
            <a:chExt cx="874209" cy="630045"/>
          </a:xfrm>
        </p:grpSpPr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D274B890-A8EE-A186-7126-825C2C23FECC}"/>
                </a:ext>
              </a:extLst>
            </p:cNvPr>
            <p:cNvSpPr txBox="1"/>
            <p:nvPr/>
          </p:nvSpPr>
          <p:spPr>
            <a:xfrm>
              <a:off x="7847331" y="2494196"/>
              <a:ext cx="874208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Consuming</a:t>
              </a:r>
              <a:endParaRPr lang="fr-FR" sz="8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0532C8-67F5-5F96-A53D-F1BD08EFDC8B}"/>
                </a:ext>
              </a:extLst>
            </p:cNvPr>
            <p:cNvSpPr/>
            <p:nvPr/>
          </p:nvSpPr>
          <p:spPr>
            <a:xfrm>
              <a:off x="7847330" y="2698676"/>
              <a:ext cx="874208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API+Web</a:t>
              </a:r>
              <a:r>
                <a:rPr lang="fr-FR" sz="8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App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39A85152-5F2B-F7A8-9D12-C4A32B754764}"/>
                </a:ext>
              </a:extLst>
            </p:cNvPr>
            <p:cNvSpPr txBox="1"/>
            <p:nvPr/>
          </p:nvSpPr>
          <p:spPr>
            <a:xfrm>
              <a:off x="7847330" y="2908797"/>
              <a:ext cx="874208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Flask</a:t>
              </a:r>
            </a:p>
          </p:txBody>
        </p:sp>
      </p:grpSp>
      <p:grpSp>
        <p:nvGrpSpPr>
          <p:cNvPr id="1030" name="Groupe 1029">
            <a:extLst>
              <a:ext uri="{FF2B5EF4-FFF2-40B4-BE49-F238E27FC236}">
                <a16:creationId xmlns:a16="http://schemas.microsoft.com/office/drawing/2014/main" id="{0283DBA2-E154-B24E-00E4-B2111440E40D}"/>
              </a:ext>
            </a:extLst>
          </p:cNvPr>
          <p:cNvGrpSpPr/>
          <p:nvPr/>
        </p:nvGrpSpPr>
        <p:grpSpPr>
          <a:xfrm>
            <a:off x="5674190" y="1904674"/>
            <a:ext cx="1096351" cy="648536"/>
            <a:chOff x="5550125" y="861609"/>
            <a:chExt cx="1096351" cy="6485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7D3CD-81D5-4848-C5A0-5012687582FD}"/>
                </a:ext>
              </a:extLst>
            </p:cNvPr>
            <p:cNvSpPr/>
            <p:nvPr/>
          </p:nvSpPr>
          <p:spPr>
            <a:xfrm>
              <a:off x="5550125" y="1075311"/>
              <a:ext cx="1096351" cy="2205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Heroku</a:t>
              </a:r>
              <a:endParaRPr lang="fr-FR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671C5B9-A334-3D52-FB83-E43BEEFB2500}"/>
                </a:ext>
              </a:extLst>
            </p:cNvPr>
            <p:cNvSpPr txBox="1"/>
            <p:nvPr/>
          </p:nvSpPr>
          <p:spPr>
            <a:xfrm>
              <a:off x="5550125" y="1294701"/>
              <a:ext cx="1096351" cy="2154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MLFlow</a:t>
              </a:r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fr-FR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tracking</a:t>
              </a:r>
              <a:endParaRPr lang="fr-FR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0C67B44A-0F47-AFCD-9934-9CBFA7BCD508}"/>
                </a:ext>
              </a:extLst>
            </p:cNvPr>
            <p:cNvSpPr txBox="1"/>
            <p:nvPr/>
          </p:nvSpPr>
          <p:spPr>
            <a:xfrm>
              <a:off x="5550125" y="861609"/>
              <a:ext cx="1096351" cy="2154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675">
                  <a:latin typeface="Courier New" panose="02070309020205020404" pitchFamily="49" charset="0"/>
                  <a:cs typeface="Courier New" panose="02070309020205020404" pitchFamily="49" charset="0"/>
                </a:defRPr>
              </a:lvl1pPr>
            </a:lstStyle>
            <a:p>
              <a:r>
                <a:rPr lang="fr-FR" sz="800" dirty="0" err="1"/>
                <a:t>Tracking</a:t>
              </a:r>
              <a:endParaRPr lang="fr-FR" sz="800" dirty="0"/>
            </a:p>
          </p:txBody>
        </p:sp>
      </p:grpSp>
      <p:cxnSp>
        <p:nvCxnSpPr>
          <p:cNvPr id="1032" name="Connecteur droit avec flèche 1031">
            <a:extLst>
              <a:ext uri="{FF2B5EF4-FFF2-40B4-BE49-F238E27FC236}">
                <a16:creationId xmlns:a16="http://schemas.microsoft.com/office/drawing/2014/main" id="{6DEDE52E-6D8A-A403-BA05-57BC07F03271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814597" y="2948139"/>
            <a:ext cx="846859" cy="4772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6" name="Image 1055">
            <a:extLst>
              <a:ext uri="{FF2B5EF4-FFF2-40B4-BE49-F238E27FC236}">
                <a16:creationId xmlns:a16="http://schemas.microsoft.com/office/drawing/2014/main" id="{FD93E48A-D1E5-FD02-1902-875615C41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8730" y="2307099"/>
            <a:ext cx="549548" cy="54954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C3BE5EB-C72D-BB87-03A1-27B48EEC3965}"/>
              </a:ext>
            </a:extLst>
          </p:cNvPr>
          <p:cNvSpPr txBox="1"/>
          <p:nvPr/>
        </p:nvSpPr>
        <p:spPr>
          <a:xfrm>
            <a:off x="7811770" y="2090576"/>
            <a:ext cx="874208" cy="2154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675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fr-FR" sz="800" dirty="0" err="1"/>
              <a:t>Consuming</a:t>
            </a:r>
            <a:endParaRPr lang="fr-FR" sz="800" dirty="0"/>
          </a:p>
        </p:txBody>
      </p:sp>
      <p:pic>
        <p:nvPicPr>
          <p:cNvPr id="16" name="Graphique 15" descr="Nuage avec un remplissage uni">
            <a:extLst>
              <a:ext uri="{FF2B5EF4-FFF2-40B4-BE49-F238E27FC236}">
                <a16:creationId xmlns:a16="http://schemas.microsoft.com/office/drawing/2014/main" id="{62ED3F04-1018-2948-F086-DDBA0B2AB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03708" y="2572166"/>
            <a:ext cx="664963" cy="6649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0CC809-0727-92D7-12B6-CE9EF5F639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5245" y="3957639"/>
            <a:ext cx="2073049" cy="1116615"/>
          </a:xfrm>
          <a:prstGeom prst="rect">
            <a:avLst/>
          </a:prstGeom>
        </p:spPr>
      </p:pic>
      <p:pic>
        <p:nvPicPr>
          <p:cNvPr id="19" name="Picture 2" descr="Machine-Learning Icons - Free SVG &amp; PNG Machine-Learning ...">
            <a:extLst>
              <a:ext uri="{FF2B5EF4-FFF2-40B4-BE49-F238E27FC236}">
                <a16:creationId xmlns:a16="http://schemas.microsoft.com/office/drawing/2014/main" id="{BFC9BFFF-C2BA-C2B1-F3EE-E61CE1DD8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65" y="1556018"/>
            <a:ext cx="602879" cy="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noProof="0" dirty="0" err="1"/>
              <a:t>SkinCheck</a:t>
            </a:r>
            <a:r>
              <a:rPr lang="en-US" sz="2400" noProof="0" dirty="0"/>
              <a:t> - Dataset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FA81715-3997-CB96-3F4A-B2BBD87B0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20 000 labeled images</a:t>
            </a:r>
          </a:p>
          <a:p>
            <a:r>
              <a:rPr lang="en-US" noProof="0" dirty="0"/>
              <a:t>19 500 / 500 (sick/healthy)</a:t>
            </a:r>
          </a:p>
          <a:p>
            <a:r>
              <a:rPr lang="en-US" noProof="0" dirty="0"/>
              <a:t>24 categories (as today)</a:t>
            </a:r>
          </a:p>
          <a:p>
            <a:endParaRPr lang="en-US" noProof="0" dirty="0"/>
          </a:p>
          <a:p>
            <a:r>
              <a:rPr lang="en-US" noProof="0" dirty="0"/>
              <a:t>Watermark</a:t>
            </a:r>
          </a:p>
          <a:p>
            <a:r>
              <a:rPr lang="en-US" noProof="0" dirty="0"/>
              <a:t>Cleaning (out of scope)</a:t>
            </a:r>
          </a:p>
          <a:p>
            <a:r>
              <a:rPr lang="en-US" noProof="0" dirty="0"/>
              <a:t>TO DO : </a:t>
            </a:r>
            <a:r>
              <a:rPr lang="en-US" noProof="0" dirty="0" err="1"/>
              <a:t>tatoo</a:t>
            </a:r>
            <a:r>
              <a:rPr lang="en-US" noProof="0" dirty="0"/>
              <a:t>, </a:t>
            </a:r>
            <a:r>
              <a:rPr lang="en-US" noProof="0" dirty="0" err="1"/>
              <a:t>ethnies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4" name="Image 13"/>
          <p:cNvPicPr/>
          <p:nvPr/>
        </p:nvPicPr>
        <p:blipFill>
          <a:blip r:embed="rId3"/>
          <a:stretch/>
        </p:blipFill>
        <p:spPr>
          <a:xfrm>
            <a:off x="5460145" y="634928"/>
            <a:ext cx="3372155" cy="3873644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Comment éviter la peau qui pèle après un coup de soleil et garder son  bronzage ? : Femme Actuelle Le MAG">
            <a:extLst>
              <a:ext uri="{FF2B5EF4-FFF2-40B4-BE49-F238E27FC236}">
                <a16:creationId xmlns:a16="http://schemas.microsoft.com/office/drawing/2014/main" id="{86A612D4-3D4C-9318-1071-5B691A61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66" y="647699"/>
            <a:ext cx="5401033" cy="405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3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800" noProof="0" dirty="0" err="1"/>
              <a:t>SkinCheck</a:t>
            </a:r>
            <a:r>
              <a:rPr lang="en-US" sz="2800" noProof="0" dirty="0"/>
              <a:t> – Custom model</a:t>
            </a:r>
            <a:endParaRPr lang="en-US" sz="25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E7BC64-C2D8-82C5-3A16-4C1840E0E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Multi classes classification (4)</a:t>
            </a:r>
          </a:p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bad</a:t>
            </a:r>
            <a:r>
              <a:rPr lang="fr-FR" dirty="0"/>
              <a:t> to good</a:t>
            </a:r>
          </a:p>
          <a:p>
            <a:r>
              <a:rPr lang="fr-FR" dirty="0" err="1"/>
              <a:t>Lack</a:t>
            </a:r>
            <a:r>
              <a:rPr lang="fr-FR" dirty="0"/>
              <a:t> of time &amp; </a:t>
            </a:r>
            <a:r>
              <a:rPr lang="fr-FR" dirty="0" err="1"/>
              <a:t>resources</a:t>
            </a:r>
            <a:endParaRPr lang="fr-FR" dirty="0"/>
          </a:p>
        </p:txBody>
      </p:sp>
      <p:pic>
        <p:nvPicPr>
          <p:cNvPr id="15" name="Image 14"/>
          <p:cNvPicPr/>
          <p:nvPr/>
        </p:nvPicPr>
        <p:blipFill>
          <a:blip r:embed="rId2"/>
          <a:stretch/>
        </p:blipFill>
        <p:spPr>
          <a:xfrm rot="21587400">
            <a:off x="189360" y="3047229"/>
            <a:ext cx="4425840" cy="1373760"/>
          </a:xfrm>
          <a:prstGeom prst="rect">
            <a:avLst/>
          </a:prstGeom>
          <a:ln w="0">
            <a:noFill/>
          </a:ln>
        </p:spPr>
      </p:pic>
      <p:pic>
        <p:nvPicPr>
          <p:cNvPr id="18" name="Image 17"/>
          <p:cNvPicPr/>
          <p:nvPr/>
        </p:nvPicPr>
        <p:blipFill>
          <a:blip r:embed="rId3"/>
          <a:stretch/>
        </p:blipFill>
        <p:spPr>
          <a:xfrm>
            <a:off x="1144962" y="3041728"/>
            <a:ext cx="2317214" cy="1641167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C956E0-567E-88FB-5695-B7006D802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7" b="30628"/>
          <a:stretch/>
        </p:blipFill>
        <p:spPr>
          <a:xfrm>
            <a:off x="5668679" y="180198"/>
            <a:ext cx="3046796" cy="2680477"/>
          </a:xfrm>
          <a:prstGeom prst="rect">
            <a:avLst/>
          </a:prstGeom>
        </p:spPr>
      </p:pic>
      <p:sp>
        <p:nvSpPr>
          <p:cNvPr id="6" name="AutoShape 6" descr="Image">
            <a:extLst>
              <a:ext uri="{FF2B5EF4-FFF2-40B4-BE49-F238E27FC236}">
                <a16:creationId xmlns:a16="http://schemas.microsoft.com/office/drawing/2014/main" id="{F5D5BEDF-D538-DFC9-771C-08447B48E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5EB12F4-2986-A541-C0EB-0B7DA1DB4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3" r="13842"/>
          <a:stretch/>
        </p:blipFill>
        <p:spPr>
          <a:xfrm>
            <a:off x="5239413" y="3039123"/>
            <a:ext cx="3063767" cy="1459306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6"/>
          <a:stretch/>
        </p:blipFill>
        <p:spPr>
          <a:xfrm>
            <a:off x="5658378" y="2975253"/>
            <a:ext cx="2098781" cy="1660696"/>
          </a:xfrm>
          <a:prstGeom prst="rect">
            <a:avLst/>
          </a:prstGeom>
          <a:ln w="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D5747AA-8B62-5C79-BC10-9F4115BE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SkinCheck</a:t>
            </a:r>
            <a:r>
              <a:rPr lang="en-US" noProof="0" dirty="0"/>
              <a:t> – Transfer Learning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93A231E-A2B3-6C49-C25E-2FFA17FD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Capitalize on trained and robust models</a:t>
            </a:r>
            <a:r>
              <a:rPr lang="en-US" sz="1800" noProof="0" dirty="0"/>
              <a:t> </a:t>
            </a:r>
          </a:p>
          <a:p>
            <a:r>
              <a:rPr lang="en-US" sz="1800" noProof="0" dirty="0"/>
              <a:t>Considerable time &amp; costs savings</a:t>
            </a:r>
          </a:p>
          <a:p>
            <a:r>
              <a:rPr lang="en-US" dirty="0"/>
              <a:t>Can be unplugged as the technology evolve</a:t>
            </a:r>
            <a:endParaRPr lang="en-US" sz="1800" noProof="0" dirty="0"/>
          </a:p>
          <a:p>
            <a:r>
              <a:rPr lang="en-US" noProof="0" dirty="0"/>
              <a:t>Possibility </a:t>
            </a:r>
            <a:r>
              <a:rPr lang="en-US" dirty="0"/>
              <a:t>to scale as needed</a:t>
            </a:r>
            <a:endParaRPr lang="en-US" noProof="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C4150F9-B2F0-7F38-1A6D-6F4ACBFCAE30}"/>
              </a:ext>
            </a:extLst>
          </p:cNvPr>
          <p:cNvSpPr txBox="1"/>
          <p:nvPr/>
        </p:nvSpPr>
        <p:spPr>
          <a:xfrm>
            <a:off x="262644" y="2941396"/>
            <a:ext cx="39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rgbClr val="C00000"/>
                </a:solidFill>
              </a:rPr>
              <a:t>SkinCheck</a:t>
            </a:r>
            <a:r>
              <a:rPr lang="fr-FR" sz="1800" b="1" dirty="0"/>
              <a:t> </a:t>
            </a:r>
            <a:r>
              <a:rPr lang="fr-FR" sz="1800" dirty="0"/>
              <a:t>model (3 pathologies)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1111D6-BD8E-3F9F-A87D-091CFD3A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90" y="3888547"/>
            <a:ext cx="367828" cy="270108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53107B7-8E77-8650-69B3-3AA6351F1BEA}"/>
              </a:ext>
            </a:extLst>
          </p:cNvPr>
          <p:cNvCxnSpPr>
            <a:cxnSpLocks/>
          </p:cNvCxnSpPr>
          <p:nvPr/>
        </p:nvCxnSpPr>
        <p:spPr>
          <a:xfrm flipV="1">
            <a:off x="8076940" y="3549272"/>
            <a:ext cx="375089" cy="3392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28CDCAF-4B50-6A5D-8574-A37A03EDAC83}"/>
              </a:ext>
            </a:extLst>
          </p:cNvPr>
          <p:cNvSpPr txBox="1"/>
          <p:nvPr/>
        </p:nvSpPr>
        <p:spPr>
          <a:xfrm>
            <a:off x="4534918" y="2941396"/>
            <a:ext cx="4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C00000"/>
                </a:solidFill>
              </a:rPr>
              <a:t>INCEPTIONV3</a:t>
            </a:r>
            <a:r>
              <a:rPr lang="fr-FR" sz="1800" b="1" dirty="0"/>
              <a:t> </a:t>
            </a:r>
            <a:r>
              <a:rPr lang="fr-FR" sz="1800" dirty="0"/>
              <a:t>model (24+ pathologies)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A741F39-A5D3-0EA8-EE4B-4DECF43C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191" y="3763766"/>
            <a:ext cx="2846878" cy="544974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138EF2FF-1677-D8D4-B67E-A2A5AE38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753" y="3837168"/>
            <a:ext cx="348187" cy="393003"/>
          </a:xfrm>
          <a:prstGeom prst="rect">
            <a:avLst/>
          </a:prstGeom>
        </p:spPr>
      </p:pic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4163FA14-A816-CC73-EB4A-ACB5EA526F13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7546069" y="4033670"/>
            <a:ext cx="182684" cy="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A0EC4A8-73C4-00AC-B3F5-77218BB519D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34918" y="4017270"/>
            <a:ext cx="175710" cy="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C8603E3-EA6C-E1C1-25D7-735202693355}"/>
              </a:ext>
            </a:extLst>
          </p:cNvPr>
          <p:cNvSpPr/>
          <p:nvPr/>
        </p:nvSpPr>
        <p:spPr>
          <a:xfrm>
            <a:off x="4710628" y="3782520"/>
            <a:ext cx="2835440" cy="5262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2289A636-524A-BAFD-6009-AEE56D822EB9}"/>
              </a:ext>
            </a:extLst>
          </p:cNvPr>
          <p:cNvSpPr/>
          <p:nvPr/>
        </p:nvSpPr>
        <p:spPr>
          <a:xfrm>
            <a:off x="8458893" y="3623338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B..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70D40E8B-E36A-82A9-E6AB-E66D04DBB628}"/>
              </a:ext>
            </a:extLst>
          </p:cNvPr>
          <p:cNvSpPr/>
          <p:nvPr/>
        </p:nvSpPr>
        <p:spPr>
          <a:xfrm>
            <a:off x="8458893" y="3795952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C..</a:t>
            </a:r>
          </a:p>
        </p:txBody>
      </p:sp>
      <p:sp>
        <p:nvSpPr>
          <p:cNvPr id="8" name="Organigramme : Alternative 7">
            <a:extLst>
              <a:ext uri="{FF2B5EF4-FFF2-40B4-BE49-F238E27FC236}">
                <a16:creationId xmlns:a16="http://schemas.microsoft.com/office/drawing/2014/main" id="{0D484E00-0319-5BA0-6553-4CF127AF2F38}"/>
              </a:ext>
            </a:extLst>
          </p:cNvPr>
          <p:cNvSpPr/>
          <p:nvPr/>
        </p:nvSpPr>
        <p:spPr>
          <a:xfrm>
            <a:off x="8448977" y="396586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D..</a:t>
            </a:r>
          </a:p>
        </p:txBody>
      </p:sp>
      <p:sp>
        <p:nvSpPr>
          <p:cNvPr id="12" name="Organigramme : Alternative 11">
            <a:extLst>
              <a:ext uri="{FF2B5EF4-FFF2-40B4-BE49-F238E27FC236}">
                <a16:creationId xmlns:a16="http://schemas.microsoft.com/office/drawing/2014/main" id="{E04639E0-1619-16EB-3B51-D53E944BB9DC}"/>
              </a:ext>
            </a:extLst>
          </p:cNvPr>
          <p:cNvSpPr/>
          <p:nvPr/>
        </p:nvSpPr>
        <p:spPr>
          <a:xfrm>
            <a:off x="8452029" y="4140745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Organigramme : Alternative 12">
            <a:extLst>
              <a:ext uri="{FF2B5EF4-FFF2-40B4-BE49-F238E27FC236}">
                <a16:creationId xmlns:a16="http://schemas.microsoft.com/office/drawing/2014/main" id="{06EA8284-64DC-EA03-C89E-4CCB3FE39E2A}"/>
              </a:ext>
            </a:extLst>
          </p:cNvPr>
          <p:cNvSpPr/>
          <p:nvPr/>
        </p:nvSpPr>
        <p:spPr>
          <a:xfrm>
            <a:off x="8458893" y="4312947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J...</a:t>
            </a:r>
          </a:p>
        </p:txBody>
      </p:sp>
      <p:sp>
        <p:nvSpPr>
          <p:cNvPr id="14" name="Organigramme : Alternative 13">
            <a:extLst>
              <a:ext uri="{FF2B5EF4-FFF2-40B4-BE49-F238E27FC236}">
                <a16:creationId xmlns:a16="http://schemas.microsoft.com/office/drawing/2014/main" id="{DA44F798-E4E9-B41C-5D1F-BA5E1DC7B338}"/>
              </a:ext>
            </a:extLst>
          </p:cNvPr>
          <p:cNvSpPr/>
          <p:nvPr/>
        </p:nvSpPr>
        <p:spPr>
          <a:xfrm>
            <a:off x="8455461" y="4489349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K..</a:t>
            </a:r>
          </a:p>
        </p:txBody>
      </p:sp>
      <p:sp>
        <p:nvSpPr>
          <p:cNvPr id="18" name="Organigramme : Alternative 17">
            <a:extLst>
              <a:ext uri="{FF2B5EF4-FFF2-40B4-BE49-F238E27FC236}">
                <a16:creationId xmlns:a16="http://schemas.microsoft.com/office/drawing/2014/main" id="{B54A06E3-0262-C5D0-3679-6DD09194FC61}"/>
              </a:ext>
            </a:extLst>
          </p:cNvPr>
          <p:cNvSpPr/>
          <p:nvPr/>
        </p:nvSpPr>
        <p:spPr>
          <a:xfrm>
            <a:off x="8455461" y="4672941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L..</a:t>
            </a:r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0A39D760-11C5-7FA2-53B6-3A50BEA34459}"/>
              </a:ext>
            </a:extLst>
          </p:cNvPr>
          <p:cNvSpPr/>
          <p:nvPr/>
        </p:nvSpPr>
        <p:spPr>
          <a:xfrm>
            <a:off x="8458893" y="4856533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M..</a:t>
            </a:r>
          </a:p>
        </p:txBody>
      </p:sp>
      <p:sp>
        <p:nvSpPr>
          <p:cNvPr id="24" name="Organigramme : Alternative 23">
            <a:extLst>
              <a:ext uri="{FF2B5EF4-FFF2-40B4-BE49-F238E27FC236}">
                <a16:creationId xmlns:a16="http://schemas.microsoft.com/office/drawing/2014/main" id="{2924899B-BAE4-CC68-7B12-232D3A290B1A}"/>
              </a:ext>
            </a:extLst>
          </p:cNvPr>
          <p:cNvSpPr/>
          <p:nvPr/>
        </p:nvSpPr>
        <p:spPr>
          <a:xfrm>
            <a:off x="8458893" y="3444530"/>
            <a:ext cx="473516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A..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8DA2C6D-3D10-DA5A-73D2-927932128AD1}"/>
              </a:ext>
            </a:extLst>
          </p:cNvPr>
          <p:cNvCxnSpPr>
            <a:cxnSpLocks/>
          </p:cNvCxnSpPr>
          <p:nvPr/>
        </p:nvCxnSpPr>
        <p:spPr>
          <a:xfrm>
            <a:off x="8073508" y="4040243"/>
            <a:ext cx="381953" cy="8898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8EA38EAE-BA14-9621-9CAF-040AF07B5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6" y="3907215"/>
            <a:ext cx="338186" cy="248341"/>
          </a:xfrm>
          <a:prstGeom prst="rect">
            <a:avLst/>
          </a:prstGeom>
        </p:spPr>
      </p:pic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FC0ACDBC-9934-C734-25FB-3DABA3C6D301}"/>
              </a:ext>
            </a:extLst>
          </p:cNvPr>
          <p:cNvSpPr/>
          <p:nvPr/>
        </p:nvSpPr>
        <p:spPr>
          <a:xfrm>
            <a:off x="2126583" y="3485268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Acnea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6" name="Organigramme : Alternative 25">
            <a:extLst>
              <a:ext uri="{FF2B5EF4-FFF2-40B4-BE49-F238E27FC236}">
                <a16:creationId xmlns:a16="http://schemas.microsoft.com/office/drawing/2014/main" id="{0AFA8C66-2183-A365-8B64-39C3676365EA}"/>
              </a:ext>
            </a:extLst>
          </p:cNvPr>
          <p:cNvSpPr/>
          <p:nvPr/>
        </p:nvSpPr>
        <p:spPr>
          <a:xfrm>
            <a:off x="2140192" y="4172910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 err="1">
                <a:solidFill>
                  <a:schemeClr val="tx1"/>
                </a:solidFill>
              </a:rPr>
              <a:t>Healthy</a:t>
            </a:r>
            <a:endParaRPr lang="fr-FR" sz="700" b="1" dirty="0">
              <a:solidFill>
                <a:schemeClr val="tx1"/>
              </a:solidFill>
            </a:endParaRPr>
          </a:p>
        </p:txBody>
      </p:sp>
      <p:sp>
        <p:nvSpPr>
          <p:cNvPr id="27" name="Organigramme : Alternative 26">
            <a:extLst>
              <a:ext uri="{FF2B5EF4-FFF2-40B4-BE49-F238E27FC236}">
                <a16:creationId xmlns:a16="http://schemas.microsoft.com/office/drawing/2014/main" id="{BA433CA4-B0A1-6D6E-9420-8F0D47C66B75}"/>
              </a:ext>
            </a:extLst>
          </p:cNvPr>
          <p:cNvSpPr/>
          <p:nvPr/>
        </p:nvSpPr>
        <p:spPr>
          <a:xfrm>
            <a:off x="2132136" y="3829089"/>
            <a:ext cx="53442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Lupus</a:t>
            </a: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EF76391C-779E-81CB-768A-B7164B1805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589" y="3683103"/>
            <a:ext cx="361120" cy="99347"/>
          </a:xfrm>
          <a:prstGeom prst="bentConnector3">
            <a:avLst>
              <a:gd name="adj1" fmla="val 10222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EFB30CC0-B22F-18CB-5E96-346807E750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34114" y="4036208"/>
            <a:ext cx="294444" cy="117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17681E8-F59D-AE7F-B115-0E055AB9FFD5}"/>
              </a:ext>
            </a:extLst>
          </p:cNvPr>
          <p:cNvCxnSpPr>
            <a:cxnSpLocks/>
          </p:cNvCxnSpPr>
          <p:nvPr/>
        </p:nvCxnSpPr>
        <p:spPr>
          <a:xfrm>
            <a:off x="1211570" y="4033183"/>
            <a:ext cx="207743" cy="1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2B3194CD-55F3-06EC-321F-82D265A94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14" y="3777232"/>
            <a:ext cx="450340" cy="508305"/>
          </a:xfrm>
          <a:prstGeom prst="rect">
            <a:avLst/>
          </a:prstGeom>
        </p:spPr>
      </p:pic>
      <p:sp>
        <p:nvSpPr>
          <p:cNvPr id="33" name="Organigramme : Alternative 32">
            <a:extLst>
              <a:ext uri="{FF2B5EF4-FFF2-40B4-BE49-F238E27FC236}">
                <a16:creationId xmlns:a16="http://schemas.microsoft.com/office/drawing/2014/main" id="{E43789F9-1B45-4414-E9FE-28B082CE93E6}"/>
              </a:ext>
            </a:extLst>
          </p:cNvPr>
          <p:cNvSpPr/>
          <p:nvPr/>
        </p:nvSpPr>
        <p:spPr>
          <a:xfrm>
            <a:off x="2126583" y="4516731"/>
            <a:ext cx="549787" cy="1338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Herpes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A7809216-D171-9176-C80F-919EA085C7F9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1882096" y="4339192"/>
            <a:ext cx="384866" cy="10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99521E24-3A73-2A8D-41DB-BBD02E0419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06785" y="4021780"/>
            <a:ext cx="331817" cy="975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659483-931A-9130-50F7-016E34A0F455}"/>
              </a:ext>
            </a:extLst>
          </p:cNvPr>
          <p:cNvCxnSpPr>
            <a:cxnSpLocks/>
          </p:cNvCxnSpPr>
          <p:nvPr/>
        </p:nvCxnSpPr>
        <p:spPr>
          <a:xfrm flipV="1">
            <a:off x="1869654" y="4046624"/>
            <a:ext cx="152822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4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A994D-EDF7-59DE-DB8E-BE4BC7B9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SkinCheck</a:t>
            </a:r>
            <a:r>
              <a:rPr lang="fr-FR" dirty="0"/>
              <a:t> - 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4F6BF-042A-8F84-7C67-7721F4977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892760" cy="3416400"/>
          </a:xfrm>
        </p:spPr>
        <p:txBody>
          <a:bodyPr/>
          <a:lstStyle/>
          <a:p>
            <a:pPr marL="268288" indent="-188913"/>
            <a:r>
              <a:rPr lang="fr-FR" dirty="0"/>
              <a:t>The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/>
              <a:t>exists, </a:t>
            </a:r>
            <a:r>
              <a:rPr lang="fr-FR" dirty="0"/>
              <a:t>the </a:t>
            </a:r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large</a:t>
            </a:r>
          </a:p>
          <a:p>
            <a:pPr marL="79375" indent="0">
              <a:buNone/>
            </a:pPr>
            <a:endParaRPr lang="fr-FR" dirty="0"/>
          </a:p>
          <a:p>
            <a:pPr marL="268288" indent="-188913"/>
            <a:r>
              <a:rPr lang="fr-FR" dirty="0" err="1"/>
              <a:t>Increase</a:t>
            </a:r>
            <a:r>
              <a:rPr lang="fr-FR" dirty="0"/>
              <a:t> the dataset</a:t>
            </a:r>
          </a:p>
          <a:p>
            <a:pPr marL="268288" indent="-188913"/>
            <a:r>
              <a:rPr lang="fr-FR" dirty="0" err="1"/>
              <a:t>Improve</a:t>
            </a:r>
            <a:r>
              <a:rPr lang="fr-FR" dirty="0"/>
              <a:t> the </a:t>
            </a:r>
            <a:r>
              <a:rPr lang="fr-FR" dirty="0" err="1"/>
              <a:t>SkinCheck</a:t>
            </a:r>
            <a:r>
              <a:rPr lang="fr-FR" dirty="0"/>
              <a:t> IA</a:t>
            </a:r>
          </a:p>
          <a:p>
            <a:pPr marL="268288" indent="-188913"/>
            <a:r>
              <a:rPr lang="fr-FR" dirty="0" err="1"/>
              <a:t>Create</a:t>
            </a:r>
            <a:r>
              <a:rPr lang="fr-FR" dirty="0"/>
              <a:t> a mobile app</a:t>
            </a:r>
          </a:p>
          <a:p>
            <a:pPr marL="268288" indent="-188913"/>
            <a:endParaRPr lang="fr-FR" dirty="0"/>
          </a:p>
          <a:p>
            <a:pPr marL="268288" indent="-188913"/>
            <a:r>
              <a:rPr lang="fr-FR" dirty="0"/>
              <a:t>The best time to </a:t>
            </a:r>
            <a:r>
              <a:rPr lang="fr-FR" dirty="0" err="1"/>
              <a:t>invest</a:t>
            </a:r>
            <a:r>
              <a:rPr lang="fr-FR" dirty="0"/>
              <a:t> </a:t>
            </a:r>
          </a:p>
          <a:p>
            <a:pPr marL="268288" indent="-188913"/>
            <a:endParaRPr lang="fr-FR" dirty="0"/>
          </a:p>
          <a:p>
            <a:pPr marL="268288" indent="-188913"/>
            <a:endParaRPr lang="fr-FR" dirty="0"/>
          </a:p>
        </p:txBody>
      </p:sp>
      <p:pic>
        <p:nvPicPr>
          <p:cNvPr id="2052" name="Picture 4" descr="Avoir plus de perspectives améliore ton leadership | Surdek">
            <a:extLst>
              <a:ext uri="{FF2B5EF4-FFF2-40B4-BE49-F238E27FC236}">
                <a16:creationId xmlns:a16="http://schemas.microsoft.com/office/drawing/2014/main" id="{97F1C87B-372B-0136-D258-0A385B80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60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2898200" cy="5161200"/>
          </a:xfrm>
          <a:prstGeom prst="rect">
            <a:avLst/>
          </a:prstGeom>
          <a:solidFill>
            <a:srgbClr val="3FDA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001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noProof="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Any questions?</a:t>
            </a:r>
          </a:p>
        </p:txBody>
      </p:sp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6BA35C2E-492C-D565-0F37-1BA0BE8FF611}"/>
              </a:ext>
            </a:extLst>
          </p:cNvPr>
          <p:cNvSpPr txBox="1">
            <a:spLocks/>
          </p:cNvSpPr>
          <p:nvPr/>
        </p:nvSpPr>
        <p:spPr>
          <a:xfrm>
            <a:off x="3583459" y="1138675"/>
            <a:ext cx="556054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Dominique OURMIAH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Dataset &amp; Model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Patrice SINNAH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Transfer Learning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Philippe BAUCOUR -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b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fr-FR" sz="16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Quentin VILCOQUE – </a:t>
            </a:r>
            <a:r>
              <a:rPr lang="fr-FR" sz="20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App &amp; API</a:t>
            </a: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 descr="Philippe BAUCOUR">
            <a:extLst>
              <a:ext uri="{FF2B5EF4-FFF2-40B4-BE49-F238E27FC236}">
                <a16:creationId xmlns:a16="http://schemas.microsoft.com/office/drawing/2014/main" id="{3E9173BE-9D7A-AED1-A9D7-43F293EFA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59" y="2409631"/>
            <a:ext cx="535896" cy="535896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ominique Ourmiah">
            <a:extLst>
              <a:ext uri="{FF2B5EF4-FFF2-40B4-BE49-F238E27FC236}">
                <a16:creationId xmlns:a16="http://schemas.microsoft.com/office/drawing/2014/main" id="{EFE86F34-E78D-5C30-275C-14586A25E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123435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in Vilcoque">
            <a:extLst>
              <a:ext uri="{FF2B5EF4-FFF2-40B4-BE49-F238E27FC236}">
                <a16:creationId xmlns:a16="http://schemas.microsoft.com/office/drawing/2014/main" id="{C3550DBA-8E67-A99C-D27F-DF24AE79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3053572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trice SINNAH">
            <a:extLst>
              <a:ext uri="{FF2B5EF4-FFF2-40B4-BE49-F238E27FC236}">
                <a16:creationId xmlns:a16="http://schemas.microsoft.com/office/drawing/2014/main" id="{5D37DCA2-9B46-0506-6482-4761813D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281" y="1766533"/>
            <a:ext cx="535053" cy="53505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413</Words>
  <Application>Microsoft Office PowerPoint</Application>
  <PresentationFormat>Affichage à l'écran (16:9)</PresentationFormat>
  <Paragraphs>77</Paragraphs>
  <Slides>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inherit</vt:lpstr>
      <vt:lpstr>Inter</vt:lpstr>
      <vt:lpstr>Inter SemiBold</vt:lpstr>
      <vt:lpstr>Courier New</vt:lpstr>
      <vt:lpstr>Arial</vt:lpstr>
      <vt:lpstr>gg sans</vt:lpstr>
      <vt:lpstr>Simple Light</vt:lpstr>
      <vt:lpstr>Your Tech Bootcamp</vt:lpstr>
      <vt:lpstr>SkinCheck – Use case</vt:lpstr>
      <vt:lpstr>SkinCheck – Making of</vt:lpstr>
      <vt:lpstr>SkinCheck - Dataset</vt:lpstr>
      <vt:lpstr>SkinCheck – Custom model</vt:lpstr>
      <vt:lpstr>SkinCheck – Transfer Learning</vt:lpstr>
      <vt:lpstr>SkinCheck - Perspectives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Tech Bootcamp</dc:title>
  <dc:creator>Philippe Baucour</dc:creator>
  <cp:lastModifiedBy>Philippe Baucour</cp:lastModifiedBy>
  <cp:revision>12</cp:revision>
  <dcterms:modified xsi:type="dcterms:W3CDTF">2024-06-14T09:22:29Z</dcterms:modified>
</cp:coreProperties>
</file>